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15"/>
  </p:notesMasterIdLst>
  <p:sldIdLst>
    <p:sldId id="273" r:id="rId2"/>
    <p:sldId id="305" r:id="rId3"/>
    <p:sldId id="308" r:id="rId4"/>
    <p:sldId id="277" r:id="rId5"/>
    <p:sldId id="316" r:id="rId6"/>
    <p:sldId id="317" r:id="rId7"/>
    <p:sldId id="313" r:id="rId8"/>
    <p:sldId id="314" r:id="rId9"/>
    <p:sldId id="309" r:id="rId10"/>
    <p:sldId id="310" r:id="rId11"/>
    <p:sldId id="311" r:id="rId12"/>
    <p:sldId id="312" r:id="rId13"/>
    <p:sldId id="301" r:id="rId14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42C54B-4EC7-43BD-A7D2-8C7804152722}">
          <p14:sldIdLst>
            <p14:sldId id="273"/>
          </p14:sldIdLst>
        </p14:section>
        <p14:section name="M1" id="{6CCCD654-032D-4ABB-BBCE-2DA5ECAC44D9}">
          <p14:sldIdLst>
            <p14:sldId id="305"/>
            <p14:sldId id="308"/>
            <p14:sldId id="277"/>
            <p14:sldId id="316"/>
            <p14:sldId id="317"/>
            <p14:sldId id="313"/>
            <p14:sldId id="314"/>
            <p14:sldId id="309"/>
            <p14:sldId id="310"/>
            <p14:sldId id="311"/>
            <p14:sldId id="312"/>
            <p14:sldId id="3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38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76069" autoAdjust="0"/>
  </p:normalViewPr>
  <p:slideViewPr>
    <p:cSldViewPr snapToGrid="0" snapToObjects="1">
      <p:cViewPr varScale="1">
        <p:scale>
          <a:sx n="79" d="100"/>
          <a:sy n="79" d="100"/>
        </p:scale>
        <p:origin x="850" y="67"/>
      </p:cViewPr>
      <p:guideLst>
        <p:guide orient="horz" pos="2160"/>
        <p:guide pos="381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73DD93-0FD5-1D4F-A888-4F5E9AA6BB38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28B911-AB6C-7849-82B5-8F8FC50B6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65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8B911-AB6C-7849-82B5-8F8FC50B6FE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233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8B911-AB6C-7849-82B5-8F8FC50B6FE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10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8B911-AB6C-7849-82B5-8F8FC50B6FE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308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B2C6D-9596-44FC-9E26-5A9A5AFA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609" y="155576"/>
            <a:ext cx="9952516" cy="50028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54BB2D-88B6-46BE-AB24-9CFB34EDC5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33375" y="6197323"/>
            <a:ext cx="504825" cy="365125"/>
          </a:xfrm>
        </p:spPr>
        <p:txBody>
          <a:bodyPr/>
          <a:lstStyle>
            <a:lvl1pPr algn="l">
              <a:defRPr b="1"/>
            </a:lvl1pPr>
          </a:lstStyle>
          <a:p>
            <a:fld id="{7C6079DA-2483-4AA2-8EA9-55D35F0130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B91E07-5CCB-47F5-80A5-965AD61D7D2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495425"/>
            <a:ext cx="10738282" cy="46479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685800" indent="-228600">
              <a:buFont typeface="Trebuchet MS" panose="020B0603020202020204" pitchFamily="34" charset="0"/>
              <a:buChar char="−"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PT" noProof="0" dirty="0" err="1"/>
              <a:t>Edit</a:t>
            </a:r>
            <a:r>
              <a:rPr lang="pt-PT" noProof="0" dirty="0"/>
              <a:t> Master </a:t>
            </a:r>
            <a:r>
              <a:rPr lang="pt-PT" noProof="0" dirty="0" err="1"/>
              <a:t>text</a:t>
            </a:r>
            <a:r>
              <a:rPr lang="pt-PT" noProof="0" dirty="0"/>
              <a:t> </a:t>
            </a:r>
            <a:r>
              <a:rPr lang="pt-PT" noProof="0" dirty="0" err="1"/>
              <a:t>styles</a:t>
            </a:r>
            <a:endParaRPr lang="pt-PT" noProof="0" dirty="0"/>
          </a:p>
          <a:p>
            <a:pPr lvl="1"/>
            <a:r>
              <a:rPr lang="pt-PT" noProof="0" dirty="0" err="1"/>
              <a:t>Second</a:t>
            </a:r>
            <a:r>
              <a:rPr lang="pt-PT" noProof="0" dirty="0"/>
              <a:t> </a:t>
            </a:r>
            <a:r>
              <a:rPr lang="pt-PT" noProof="0" dirty="0" err="1"/>
              <a:t>level</a:t>
            </a:r>
            <a:endParaRPr lang="pt-PT" noProof="0" dirty="0"/>
          </a:p>
          <a:p>
            <a:pPr lvl="2"/>
            <a:r>
              <a:rPr lang="pt-PT" noProof="0" dirty="0" err="1"/>
              <a:t>Third</a:t>
            </a:r>
            <a:r>
              <a:rPr lang="pt-PT" noProof="0" dirty="0"/>
              <a:t> </a:t>
            </a:r>
            <a:r>
              <a:rPr lang="pt-PT" noProof="0" dirty="0" err="1"/>
              <a:t>level</a:t>
            </a:r>
            <a:endParaRPr lang="pt-PT" noProof="0" dirty="0"/>
          </a:p>
          <a:p>
            <a:pPr lvl="3"/>
            <a:r>
              <a:rPr lang="pt-PT" noProof="0" dirty="0" err="1"/>
              <a:t>Fourth</a:t>
            </a:r>
            <a:r>
              <a:rPr lang="pt-PT" noProof="0" dirty="0"/>
              <a:t> </a:t>
            </a:r>
            <a:r>
              <a:rPr lang="pt-PT" noProof="0" dirty="0" err="1"/>
              <a:t>level</a:t>
            </a:r>
            <a:endParaRPr lang="pt-PT" noProof="0" dirty="0"/>
          </a:p>
          <a:p>
            <a:pPr lvl="4"/>
            <a:r>
              <a:rPr lang="pt-PT" noProof="0" dirty="0" err="1"/>
              <a:t>Fifth</a:t>
            </a:r>
            <a:r>
              <a:rPr lang="pt-PT" noProof="0" dirty="0"/>
              <a:t> </a:t>
            </a:r>
            <a:r>
              <a:rPr lang="pt-PT" noProof="0" dirty="0" err="1"/>
              <a:t>level</a:t>
            </a:r>
            <a:endParaRPr lang="pt-PT" noProof="0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B15D8E4-F030-41BD-A588-7B8AC5E19A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53609" y="713364"/>
            <a:ext cx="9952516" cy="3629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0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 noProof="0" dirty="0" err="1"/>
              <a:t>Click</a:t>
            </a:r>
            <a:r>
              <a:rPr lang="pt-PT" noProof="0" dirty="0"/>
              <a:t> to </a:t>
            </a:r>
            <a:r>
              <a:rPr lang="pt-PT" noProof="0" dirty="0" err="1"/>
              <a:t>change</a:t>
            </a:r>
            <a:r>
              <a:rPr lang="pt-PT" noProof="0" dirty="0"/>
              <a:t> </a:t>
            </a:r>
            <a:r>
              <a:rPr lang="pt-PT" noProof="0" dirty="0" err="1"/>
              <a:t>the</a:t>
            </a:r>
            <a:r>
              <a:rPr lang="pt-PT" noProof="0" dirty="0"/>
              <a:t> </a:t>
            </a:r>
            <a:r>
              <a:rPr lang="pt-PT" noProof="0" dirty="0" err="1"/>
              <a:t>subtitle</a:t>
            </a:r>
            <a:endParaRPr lang="pt-PT" noProof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43C6C7-F9D3-4B42-8731-891EE73DB6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096" y="155576"/>
            <a:ext cx="769157" cy="41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38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518" y="332924"/>
            <a:ext cx="1035872" cy="55968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3476" y="-33038"/>
            <a:ext cx="6553314" cy="483149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715919" y="621870"/>
            <a:ext cx="3535704" cy="2875093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CuadroTexto 4"/>
          <p:cNvSpPr txBox="1"/>
          <p:nvPr userDrawn="1"/>
        </p:nvSpPr>
        <p:spPr>
          <a:xfrm>
            <a:off x="9922478" y="6475912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</p:spTree>
    <p:extLst>
      <p:ext uri="{BB962C8B-B14F-4D97-AF65-F5344CB8AC3E}">
        <p14:creationId xmlns:p14="http://schemas.microsoft.com/office/powerpoint/2010/main" val="4241627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0913" y="1816444"/>
            <a:ext cx="8738697" cy="504155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593249" y="2899674"/>
            <a:ext cx="3535704" cy="3424926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CuadroTexto 4"/>
          <p:cNvSpPr txBox="1"/>
          <p:nvPr userDrawn="1"/>
        </p:nvSpPr>
        <p:spPr>
          <a:xfrm>
            <a:off x="9922478" y="6475912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518" y="332924"/>
            <a:ext cx="1035872" cy="55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49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673100" y="787401"/>
            <a:ext cx="5122137" cy="5092700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233318" y="1269242"/>
            <a:ext cx="4100681" cy="4121624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CuadroTexto 4"/>
          <p:cNvSpPr txBox="1"/>
          <p:nvPr userDrawn="1"/>
        </p:nvSpPr>
        <p:spPr>
          <a:xfrm>
            <a:off x="9922478" y="6475912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518" y="332924"/>
            <a:ext cx="1035872" cy="55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610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3263900" y="1765300"/>
            <a:ext cx="5122137" cy="5092700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748949" y="2290075"/>
            <a:ext cx="4239352" cy="4432058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CuadroTexto 4"/>
          <p:cNvSpPr txBox="1"/>
          <p:nvPr userDrawn="1"/>
        </p:nvSpPr>
        <p:spPr>
          <a:xfrm>
            <a:off x="9922478" y="6475912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518" y="332924"/>
            <a:ext cx="1035872" cy="55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463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727" y="481792"/>
            <a:ext cx="1035872" cy="55968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92424"/>
            <a:ext cx="444843" cy="586557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91454" y="541223"/>
            <a:ext cx="11036984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1454" y="1059513"/>
            <a:ext cx="11036984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592138" y="1717675"/>
            <a:ext cx="5783262" cy="458470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Trebuchet MS" panose="020B0603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285750">
              <a:buFont typeface="Trebuchet MS" panose="020B0603020202020204" pitchFamily="34" charset="0"/>
              <a:buChar char="–"/>
              <a:defRPr sz="18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62865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1" hasCustomPrompt="1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706F6F"/>
                </a:solidFill>
              </a:defRPr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  <p:sp>
        <p:nvSpPr>
          <p:cNvPr id="18" name="CuadroTexto 17"/>
          <p:cNvSpPr txBox="1"/>
          <p:nvPr userDrawn="1"/>
        </p:nvSpPr>
        <p:spPr>
          <a:xfrm>
            <a:off x="9922478" y="6451198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sp>
        <p:nvSpPr>
          <p:cNvPr id="2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8052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084" y="185457"/>
            <a:ext cx="1035872" cy="55968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14241" y="1717675"/>
            <a:ext cx="5361158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342900"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715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7" name="Marcador de imagen 15"/>
          <p:cNvSpPr>
            <a:spLocks noGrp="1"/>
          </p:cNvSpPr>
          <p:nvPr>
            <p:ph type="pic" sz="quarter" idx="11" hasCustomPrompt="1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  <p:sp>
        <p:nvSpPr>
          <p:cNvPr id="8" name="CuadroTexto 7"/>
          <p:cNvSpPr txBox="1"/>
          <p:nvPr userDrawn="1"/>
        </p:nvSpPr>
        <p:spPr>
          <a:xfrm>
            <a:off x="9922478" y="6451198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342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5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14241" y="1717675"/>
            <a:ext cx="5130920" cy="458470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285750">
              <a:buClr>
                <a:schemeClr val="bg2">
                  <a:lumMod val="25000"/>
                </a:schemeClr>
              </a:buClr>
              <a:buFont typeface="Trebuchet MS" panose="020B0603020202020204" pitchFamily="34" charset="0"/>
              <a:buChar char="–"/>
              <a:defRPr sz="2000" baseline="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62865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7" name="CuadroTexto 6"/>
          <p:cNvSpPr txBox="1"/>
          <p:nvPr userDrawn="1"/>
        </p:nvSpPr>
        <p:spPr>
          <a:xfrm>
            <a:off x="9922478" y="6451198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  <p:sp>
        <p:nvSpPr>
          <p:cNvPr id="12" name="Marcador de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6485893" y="1717675"/>
            <a:ext cx="5130920" cy="458470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rgbClr val="706F6F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Click to modify the text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084" y="185457"/>
            <a:ext cx="1035872" cy="55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4884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541223"/>
            <a:ext cx="444843" cy="6316777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91454" y="541223"/>
            <a:ext cx="11036984" cy="410247"/>
          </a:xfrm>
          <a:prstGeom prst="rect">
            <a:avLst/>
          </a:prstGeom>
        </p:spPr>
        <p:txBody>
          <a:bodyPr anchor="ctr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1454" y="1059513"/>
            <a:ext cx="11036984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592138" y="1717675"/>
            <a:ext cx="5783262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706F6F"/>
                </a:solidFill>
              </a:defRPr>
            </a:lvl1pPr>
            <a:lvl2pPr marL="628650" indent="-285750">
              <a:buClr>
                <a:schemeClr val="bg2">
                  <a:lumMod val="25000"/>
                </a:schemeClr>
              </a:buClr>
              <a:buFont typeface="Verdana" panose="020B0604030504040204" pitchFamily="34" charset="0"/>
              <a:buChar char="‒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1435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noProof="0" dirty="0"/>
          </a:p>
        </p:txBody>
      </p:sp>
      <p:sp>
        <p:nvSpPr>
          <p:cNvPr id="7" name="Marcador de imagen 15"/>
          <p:cNvSpPr>
            <a:spLocks noGrp="1"/>
          </p:cNvSpPr>
          <p:nvPr>
            <p:ph type="pic" sz="quarter" idx="11" hasCustomPrompt="1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706F6F"/>
                </a:solidFill>
              </a:defRPr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  <p:sp>
        <p:nvSpPr>
          <p:cNvPr id="8" name="CuadroTexto 7"/>
          <p:cNvSpPr txBox="1"/>
          <p:nvPr userDrawn="1"/>
        </p:nvSpPr>
        <p:spPr>
          <a:xfrm>
            <a:off x="9922478" y="6451198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579098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084" y="466506"/>
            <a:ext cx="1035872" cy="55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074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108882"/>
            <a:ext cx="9516107" cy="410247"/>
          </a:xfrm>
          <a:prstGeom prst="rect">
            <a:avLst/>
          </a:prstGeom>
        </p:spPr>
        <p:txBody>
          <a:bodyPr anchor="ctr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624864"/>
            <a:ext cx="9516107" cy="38622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5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41194" y="1717675"/>
            <a:ext cx="6034205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706F6F"/>
                </a:solidFill>
              </a:defRPr>
            </a:lvl1pPr>
            <a:lvl2pPr marL="342900" indent="-342900">
              <a:buClr>
                <a:schemeClr val="bg2">
                  <a:lumMod val="25000"/>
                </a:schemeClr>
              </a:buClr>
              <a:buFont typeface="Arial" panose="020B0604020202020204" pitchFamily="34" charset="0"/>
              <a:buChar char="•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 marL="800100" indent="-342900">
              <a:buClr>
                <a:schemeClr val="bg2">
                  <a:lumMod val="25000"/>
                </a:schemeClr>
              </a:buClr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6858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 err="1"/>
              <a:t>Sdfgf</a:t>
            </a:r>
            <a:endParaRPr lang="es-ES" noProof="0" dirty="0"/>
          </a:p>
          <a:p>
            <a:pPr marL="6858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 err="1"/>
              <a:t>fsdfsfsgf</a:t>
            </a:r>
            <a:endParaRPr lang="en-US" noProof="0" dirty="0"/>
          </a:p>
        </p:txBody>
      </p:sp>
      <p:sp>
        <p:nvSpPr>
          <p:cNvPr id="6" name="Marcador de imagen 15"/>
          <p:cNvSpPr>
            <a:spLocks noGrp="1"/>
          </p:cNvSpPr>
          <p:nvPr>
            <p:ph type="pic" sz="quarter" idx="11" hasCustomPrompt="1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706F6F"/>
                </a:solidFill>
              </a:defRPr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  <p:sp>
        <p:nvSpPr>
          <p:cNvPr id="7" name="CuadroTexto 6"/>
          <p:cNvSpPr txBox="1"/>
          <p:nvPr userDrawn="1"/>
        </p:nvSpPr>
        <p:spPr>
          <a:xfrm>
            <a:off x="9922478" y="6451198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533554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ángulo 9"/>
          <p:cNvSpPr/>
          <p:nvPr userDrawn="1"/>
        </p:nvSpPr>
        <p:spPr>
          <a:xfrm>
            <a:off x="0" y="-18571"/>
            <a:ext cx="1014241" cy="1008412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422" y="34165"/>
            <a:ext cx="1035872" cy="55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5516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54290"/>
            <a:ext cx="9516107" cy="410247"/>
          </a:xfrm>
          <a:prstGeom prst="rect">
            <a:avLst/>
          </a:prstGeom>
        </p:spPr>
        <p:txBody>
          <a:bodyPr anchor="ctr"/>
          <a:lstStyle>
            <a:lvl1pPr algn="l">
              <a:defRPr sz="24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570272"/>
            <a:ext cx="9516107" cy="38622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5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27546" y="1717675"/>
            <a:ext cx="5681138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706F6F"/>
                </a:solidFill>
              </a:defRPr>
            </a:lvl1pPr>
            <a:lvl2pPr marL="685800" indent="-342900">
              <a:buClr>
                <a:schemeClr val="bg2">
                  <a:lumMod val="25000"/>
                </a:schemeClr>
              </a:buClr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</p:txBody>
      </p:sp>
      <p:sp>
        <p:nvSpPr>
          <p:cNvPr id="6" name="CuadroTexto 5"/>
          <p:cNvSpPr txBox="1"/>
          <p:nvPr userDrawn="1"/>
        </p:nvSpPr>
        <p:spPr>
          <a:xfrm>
            <a:off x="9922478" y="6451198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560850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Marcador de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6485893" y="1717675"/>
            <a:ext cx="5130920" cy="458470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rgbClr val="706F6F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Click to modify the text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0" y="-18571"/>
            <a:ext cx="1014241" cy="1008412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422" y="34165"/>
            <a:ext cx="1035872" cy="55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94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15423" cy="68660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3318" y="1164610"/>
            <a:ext cx="4651819" cy="2607290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3318" y="3886199"/>
            <a:ext cx="4651819" cy="1295401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8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53317" y="5377596"/>
            <a:ext cx="4651819" cy="5358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6" t="12244" b="13308"/>
          <a:stretch/>
        </p:blipFill>
        <p:spPr>
          <a:xfrm>
            <a:off x="5496025" y="5271812"/>
            <a:ext cx="5293895" cy="96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07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14241" y="1611086"/>
            <a:ext cx="10663358" cy="469128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342900"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715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3936" y="208723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0575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15423" cy="68660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3318" y="1164610"/>
            <a:ext cx="4651819" cy="2607290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3318" y="3886199"/>
            <a:ext cx="4651819" cy="1295401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8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53317" y="5377596"/>
            <a:ext cx="4651819" cy="5358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40B5B2-F00B-4B81-89E0-BD468ACB32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6" t="12244" b="13308"/>
          <a:stretch/>
        </p:blipFill>
        <p:spPr>
          <a:xfrm>
            <a:off x="5712095" y="5645533"/>
            <a:ext cx="4748328" cy="8633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6651"/>
            <a:ext cx="493648" cy="600134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900373" y="856648"/>
            <a:ext cx="8103927" cy="1270535"/>
          </a:xfrm>
          <a:prstGeom prst="rect">
            <a:avLst/>
          </a:prstGeom>
        </p:spPr>
        <p:txBody>
          <a:bodyPr anchor="t"/>
          <a:lstStyle>
            <a:lvl1pPr algn="l">
              <a:defRPr sz="4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00372" y="2432127"/>
            <a:ext cx="8103928" cy="165576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2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900372" y="4782346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Click to modify the text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F3264B-01BE-45E1-A972-A8CBEFE0DC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6" t="12244" b="13308"/>
          <a:stretch/>
        </p:blipFill>
        <p:spPr>
          <a:xfrm>
            <a:off x="803863" y="5645533"/>
            <a:ext cx="4748328" cy="8633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716280" y="1717675"/>
            <a:ext cx="10961319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342900"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715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B00C50-07E3-4FA0-8CDF-29EFDC6D119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866" y="175561"/>
            <a:ext cx="898427" cy="48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83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6936509" cy="686199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959710" y="952854"/>
            <a:ext cx="4151305" cy="2615846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59710" y="3924301"/>
            <a:ext cx="4151305" cy="118804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1" i="0" smtClean="0">
                <a:solidFill>
                  <a:schemeClr val="bg1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1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2047363" y="5412540"/>
            <a:ext cx="4651819" cy="535874"/>
          </a:xfrm>
          <a:prstGeom prst="rect">
            <a:avLst/>
          </a:prstGeom>
        </p:spPr>
        <p:txBody>
          <a:bodyPr/>
          <a:lstStyle>
            <a:lvl1pPr algn="ctr"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" t="12244" b="13308"/>
          <a:stretch/>
        </p:blipFill>
        <p:spPr>
          <a:xfrm>
            <a:off x="5948219" y="5159228"/>
            <a:ext cx="5941534" cy="105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9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798853"/>
            <a:ext cx="5363110" cy="53322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53318" y="1164610"/>
            <a:ext cx="4651819" cy="2578190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3318" y="3920597"/>
            <a:ext cx="4651819" cy="1279202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53317" y="5377596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6" t="12244" b="13308"/>
          <a:stretch/>
        </p:blipFill>
        <p:spPr>
          <a:xfrm>
            <a:off x="5496025" y="5271812"/>
            <a:ext cx="5293895" cy="96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75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959710" y="791283"/>
            <a:ext cx="4787947" cy="4760431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207904" y="1105469"/>
            <a:ext cx="4151305" cy="2819187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07903" y="4094327"/>
            <a:ext cx="4151305" cy="1173699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959710" y="5721385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rgbClr val="DE383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6" t="12244" b="13308"/>
          <a:stretch/>
        </p:blipFill>
        <p:spPr>
          <a:xfrm>
            <a:off x="7016582" y="673802"/>
            <a:ext cx="4748328" cy="86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719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449"/>
            <a:ext cx="6897189" cy="6857551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08487" y="621514"/>
            <a:ext cx="5918440" cy="3550647"/>
          </a:xfrm>
          <a:prstGeom prst="rect">
            <a:avLst/>
          </a:prstGeom>
        </p:spPr>
        <p:txBody>
          <a:bodyPr anchor="ctr"/>
          <a:lstStyle>
            <a:lvl1pPr algn="ctr"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485" y="4345003"/>
            <a:ext cx="5918441" cy="1655762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200" b="1" i="0" smtClean="0">
                <a:solidFill>
                  <a:schemeClr val="bg1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508485" y="6173607"/>
            <a:ext cx="5918442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6" t="12244" b="13308"/>
          <a:stretch/>
        </p:blipFill>
        <p:spPr>
          <a:xfrm>
            <a:off x="7229518" y="5578417"/>
            <a:ext cx="4748328" cy="86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418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6648"/>
            <a:ext cx="494270" cy="600891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900373" y="856648"/>
            <a:ext cx="8091227" cy="1270535"/>
          </a:xfrm>
          <a:prstGeom prst="rect">
            <a:avLst/>
          </a:prstGeom>
        </p:spPr>
        <p:txBody>
          <a:bodyPr anchor="ctr"/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00372" y="2444827"/>
            <a:ext cx="8091228" cy="165576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2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900372" y="4782346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45" y="5450411"/>
            <a:ext cx="5118410" cy="121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4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99" y="5658456"/>
            <a:ext cx="3628724" cy="764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6651"/>
            <a:ext cx="493648" cy="600134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900373" y="856648"/>
            <a:ext cx="8103927" cy="1270535"/>
          </a:xfrm>
          <a:prstGeom prst="rect">
            <a:avLst/>
          </a:prstGeom>
        </p:spPr>
        <p:txBody>
          <a:bodyPr anchor="t"/>
          <a:lstStyle>
            <a:lvl1pPr algn="l">
              <a:defRPr sz="4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00372" y="2432127"/>
            <a:ext cx="8103928" cy="165576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2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900372" y="4782346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Click to modify the text</a:t>
            </a:r>
          </a:p>
        </p:txBody>
      </p:sp>
    </p:spTree>
    <p:extLst>
      <p:ext uri="{BB962C8B-B14F-4D97-AF65-F5344CB8AC3E}">
        <p14:creationId xmlns:p14="http://schemas.microsoft.com/office/powerpoint/2010/main" val="50016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1" y="449"/>
            <a:ext cx="1944026" cy="1932853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054495" y="172763"/>
            <a:ext cx="9791005" cy="112586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54494" y="1433015"/>
            <a:ext cx="9791005" cy="500287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0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2054494" y="4155563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rgbClr val="706F6F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6" t="12244" b="13308"/>
          <a:stretch/>
        </p:blipFill>
        <p:spPr>
          <a:xfrm>
            <a:off x="2054495" y="5422358"/>
            <a:ext cx="4748328" cy="86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813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0175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  <p:sldLayoutId id="2147483770" r:id="rId18"/>
    <p:sldLayoutId id="2147483771" r:id="rId19"/>
    <p:sldLayoutId id="2147483752" r:id="rId20"/>
    <p:sldLayoutId id="2147483733" r:id="rId21"/>
    <p:sldLayoutId id="2147483735" r:id="rId22"/>
    <p:sldLayoutId id="2147483740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mailto:20200643@iade.pt" TargetMode="External"/><Relationship Id="rId3" Type="http://schemas.openxmlformats.org/officeDocument/2006/relationships/image" Target="../media/image14.jpg"/><Relationship Id="rId7" Type="http://schemas.openxmlformats.org/officeDocument/2006/relationships/hyperlink" Target="mailto:20200245@iade.p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hyperlink" Target="mailto:20201004@iade.pt" TargetMode="External"/><Relationship Id="rId5" Type="http://schemas.openxmlformats.org/officeDocument/2006/relationships/image" Target="../media/image16.jpg"/><Relationship Id="rId4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4000" dirty="0"/>
              <a:t>P02: WWG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sz="2400" dirty="0"/>
              <a:t>Cascais Ambiente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sz="1800" dirty="0"/>
              <a:t>2020/2021</a:t>
            </a:r>
          </a:p>
        </p:txBody>
      </p:sp>
    </p:spTree>
    <p:extLst>
      <p:ext uri="{BB962C8B-B14F-4D97-AF65-F5344CB8AC3E}">
        <p14:creationId xmlns:p14="http://schemas.microsoft.com/office/powerpoint/2010/main" val="2599334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AB4D5-140A-45A8-BE17-113F963CC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0992570-C5C3-4886-85CE-C7DDF8CAF6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4413" y="231775"/>
            <a:ext cx="9515475" cy="409575"/>
          </a:xfrm>
        </p:spPr>
        <p:txBody>
          <a:bodyPr/>
          <a:lstStyle/>
          <a:p>
            <a:r>
              <a:rPr lang="pt-PT" dirty="0"/>
              <a:t>Lista de processos de negócio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308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C33A4F-9450-4C78-AF42-D6993B8DE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A50703D-DE2F-4B75-AEAE-4748DB133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4413" y="231775"/>
            <a:ext cx="9515475" cy="409575"/>
          </a:xfrm>
        </p:spPr>
        <p:txBody>
          <a:bodyPr/>
          <a:lstStyle/>
          <a:p>
            <a:r>
              <a:rPr lang="pt-PT" dirty="0"/>
              <a:t>Lista de processos de negócio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732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D9D456-E2B4-4804-AF41-76A8DD9B86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Diagrama de Colaboração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EBAD0A9-06BE-4412-8706-D89C81292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481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0F9C4-F4EF-4D14-AE50-840010EB7E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Sprint Retrospective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FF6282-AB7A-415D-BB5A-9357C9280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Sprint 2 (25/10/2021)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E28115-1C6F-4B3A-A49F-502A3558B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19B481-5901-44DA-8048-313007DB87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914459"/>
              </p:ext>
            </p:extLst>
          </p:nvPr>
        </p:nvGraphicFramePr>
        <p:xfrm>
          <a:off x="563526" y="1318662"/>
          <a:ext cx="10781414" cy="4687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0707">
                  <a:extLst>
                    <a:ext uri="{9D8B030D-6E8A-4147-A177-3AD203B41FA5}">
                      <a16:colId xmlns:a16="http://schemas.microsoft.com/office/drawing/2014/main" val="737064853"/>
                    </a:ext>
                  </a:extLst>
                </a:gridCol>
                <a:gridCol w="5390707">
                  <a:extLst>
                    <a:ext uri="{9D8B030D-6E8A-4147-A177-3AD203B41FA5}">
                      <a16:colId xmlns:a16="http://schemas.microsoft.com/office/drawing/2014/main" val="1973091912"/>
                    </a:ext>
                  </a:extLst>
                </a:gridCol>
              </a:tblGrid>
              <a:tr h="503653"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Aspetos positivos - O que correu bem</a:t>
                      </a:r>
                      <a:endParaRPr lang="pt-PT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800" b="0" i="0" kern="1200" noProof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Aspetos a melhorar</a:t>
                      </a:r>
                      <a:endParaRPr lang="pt-PT" noProof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900904"/>
                  </a:ext>
                </a:extLst>
              </a:tr>
              <a:tr h="18400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PT" sz="1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PT" sz="1400" kern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968583"/>
                  </a:ext>
                </a:extLst>
              </a:tr>
              <a:tr h="503653"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PT" sz="1800" b="0" i="0" kern="1200" noProof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 o próximo sprint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PT" sz="18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232719"/>
                  </a:ext>
                </a:extLst>
              </a:tr>
              <a:tr h="184009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PT" sz="1400" kern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703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216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1A894-63E2-4D68-A847-5CE83C447D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Equipa de projecto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27377-8531-47DB-84C6-0A933A90D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4" name="Picture 13" descr="A picture containing person, wall, indoor, person&#10;&#10;Description automatically generated">
            <a:extLst>
              <a:ext uri="{FF2B5EF4-FFF2-40B4-BE49-F238E27FC236}">
                <a16:creationId xmlns:a16="http://schemas.microsoft.com/office/drawing/2014/main" id="{D1074481-69F3-45EE-A28A-DB968594D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517" y="1329595"/>
            <a:ext cx="1220978" cy="1388442"/>
          </a:xfrm>
          <a:prstGeom prst="roundRect">
            <a:avLst>
              <a:gd name="adj" fmla="val 10647"/>
            </a:avLst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pic>
        <p:nvPicPr>
          <p:cNvPr id="7" name="Picture 6" descr="A picture containing person, clothing&#10;&#10;Description automatically generated">
            <a:extLst>
              <a:ext uri="{FF2B5EF4-FFF2-40B4-BE49-F238E27FC236}">
                <a16:creationId xmlns:a16="http://schemas.microsoft.com/office/drawing/2014/main" id="{B96B518E-2556-4AD8-92DF-602641175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9517" y="2960263"/>
            <a:ext cx="1220978" cy="1583882"/>
          </a:xfrm>
          <a:prstGeom prst="roundRect">
            <a:avLst>
              <a:gd name="adj" fmla="val 1011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EAD65B12-20FA-491A-AE57-4B8FB60B0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3151" y="4786371"/>
            <a:ext cx="1187912" cy="1583882"/>
          </a:xfrm>
          <a:prstGeom prst="roundRect">
            <a:avLst>
              <a:gd name="adj" fmla="val 6488"/>
            </a:avLst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913910-0239-4372-9F97-AEC851C48C4F}"/>
              </a:ext>
            </a:extLst>
          </p:cNvPr>
          <p:cNvSpPr txBox="1"/>
          <p:nvPr/>
        </p:nvSpPr>
        <p:spPr>
          <a:xfrm>
            <a:off x="3999845" y="5039703"/>
            <a:ext cx="54183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1600" dirty="0"/>
              <a:t>Nome: </a:t>
            </a:r>
            <a:r>
              <a:rPr lang="pt-PT" sz="1600" dirty="0">
                <a:solidFill>
                  <a:schemeClr val="bg2">
                    <a:lumMod val="10000"/>
                  </a:schemeClr>
                </a:solidFill>
              </a:rPr>
              <a:t>Tomás Caetano Gomes</a:t>
            </a:r>
            <a:endParaRPr lang="pt-PT" sz="1600" dirty="0"/>
          </a:p>
          <a:p>
            <a:pPr algn="just"/>
            <a:r>
              <a:rPr lang="pt-PT" sz="1600" dirty="0"/>
              <a:t>Contacto: </a:t>
            </a:r>
            <a:r>
              <a:rPr lang="pt-PT" sz="1600" dirty="0">
                <a:solidFill>
                  <a:schemeClr val="bg2">
                    <a:lumMod val="10000"/>
                  </a:schemeClr>
                </a:solidFill>
                <a:hlinkClick r:id="rId6"/>
              </a:rPr>
              <a:t>20201004@iade.pt</a:t>
            </a:r>
            <a:r>
              <a:rPr lang="pt-PT" sz="1600" dirty="0">
                <a:solidFill>
                  <a:schemeClr val="bg2">
                    <a:lumMod val="10000"/>
                  </a:schemeClr>
                </a:solidFill>
              </a:rPr>
              <a:t>  </a:t>
            </a:r>
            <a:endParaRPr lang="pt-PT" sz="1600" dirty="0"/>
          </a:p>
          <a:p>
            <a:pPr algn="just"/>
            <a:r>
              <a:rPr lang="pt-PT" sz="1600" dirty="0"/>
              <a:t>Hard Skills: </a:t>
            </a:r>
            <a:r>
              <a:rPr lang="pt-PT" sz="1600" dirty="0">
                <a:solidFill>
                  <a:schemeClr val="bg2">
                    <a:lumMod val="10000"/>
                  </a:schemeClr>
                </a:solidFill>
              </a:rPr>
              <a:t>Curso de ciências sócio económicas 12º ano</a:t>
            </a:r>
            <a:endParaRPr lang="pt-PT" sz="1600" dirty="0"/>
          </a:p>
          <a:p>
            <a:pPr algn="just"/>
            <a:r>
              <a:rPr lang="pt-PT" sz="1600" dirty="0"/>
              <a:t>Soft Skills: </a:t>
            </a:r>
            <a:r>
              <a:rPr lang="pt-BR" sz="1600" dirty="0">
                <a:solidFill>
                  <a:schemeClr val="bg2">
                    <a:lumMod val="10000"/>
                  </a:schemeClr>
                </a:solidFill>
              </a:rPr>
              <a:t>Criatividade, flexibilidade e organização</a:t>
            </a:r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9E7C21-CD2F-4E76-881F-68292240339B}"/>
              </a:ext>
            </a:extLst>
          </p:cNvPr>
          <p:cNvSpPr txBox="1"/>
          <p:nvPr/>
        </p:nvSpPr>
        <p:spPr>
          <a:xfrm>
            <a:off x="3999845" y="3213595"/>
            <a:ext cx="65305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1600" dirty="0"/>
              <a:t>Nome: </a:t>
            </a:r>
            <a:r>
              <a:rPr lang="pt-PT" sz="1600" dirty="0">
                <a:solidFill>
                  <a:schemeClr val="bg2">
                    <a:lumMod val="10000"/>
                  </a:schemeClr>
                </a:solidFill>
              </a:rPr>
              <a:t>Miguel Oliveira de Freitas Lourenço Martins</a:t>
            </a:r>
            <a:r>
              <a:rPr lang="pt-PT" sz="1600" dirty="0"/>
              <a:t> </a:t>
            </a:r>
          </a:p>
          <a:p>
            <a:pPr algn="just"/>
            <a:r>
              <a:rPr lang="pt-PT" sz="1600" dirty="0"/>
              <a:t>Contacto: </a:t>
            </a:r>
            <a:r>
              <a:rPr lang="pt-PT" sz="1600" dirty="0">
                <a:solidFill>
                  <a:schemeClr val="bg2">
                    <a:lumMod val="10000"/>
                  </a:schemeClr>
                </a:solidFill>
                <a:hlinkClick r:id="rId7"/>
              </a:rPr>
              <a:t>20200245@iade.pt</a:t>
            </a:r>
            <a:r>
              <a:rPr lang="pt-PT" sz="1600" dirty="0">
                <a:solidFill>
                  <a:schemeClr val="bg2">
                    <a:lumMod val="10000"/>
                  </a:schemeClr>
                </a:solidFill>
              </a:rPr>
              <a:t> </a:t>
            </a:r>
          </a:p>
          <a:p>
            <a:pPr algn="just"/>
            <a:r>
              <a:rPr lang="pt-PT" sz="1600" dirty="0"/>
              <a:t>Hard Skills: </a:t>
            </a:r>
            <a:r>
              <a:rPr lang="pt-PT" sz="1600" dirty="0">
                <a:solidFill>
                  <a:schemeClr val="accent5">
                    <a:lumMod val="50000"/>
                  </a:schemeClr>
                </a:solidFill>
              </a:rPr>
              <a:t>Curso de </a:t>
            </a:r>
            <a:r>
              <a:rPr lang="pt-BR" sz="1600" dirty="0">
                <a:solidFill>
                  <a:schemeClr val="accent5">
                    <a:lumMod val="50000"/>
                  </a:schemeClr>
                </a:solidFill>
              </a:rPr>
              <a:t>programador e técnico de hardware</a:t>
            </a:r>
            <a:endParaRPr lang="pt-BR" sz="1600" dirty="0">
              <a:solidFill>
                <a:schemeClr val="bg2">
                  <a:lumMod val="10000"/>
                </a:schemeClr>
              </a:solidFill>
            </a:endParaRPr>
          </a:p>
          <a:p>
            <a:pPr algn="just"/>
            <a:r>
              <a:rPr lang="pt-PT" sz="1600" dirty="0"/>
              <a:t>Soft Skills: </a:t>
            </a:r>
            <a:r>
              <a:rPr lang="pt-BR" sz="1600" dirty="0">
                <a:solidFill>
                  <a:schemeClr val="accent5">
                    <a:lumMod val="50000"/>
                  </a:schemeClr>
                </a:solidFill>
              </a:rPr>
              <a:t>Responsável, pontual e boa capacidade de comunicação</a:t>
            </a:r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1C1634-9AC8-4F1C-80FB-315DE628D9E5}"/>
              </a:ext>
            </a:extLst>
          </p:cNvPr>
          <p:cNvSpPr txBox="1"/>
          <p:nvPr/>
        </p:nvSpPr>
        <p:spPr>
          <a:xfrm>
            <a:off x="3999845" y="1485207"/>
            <a:ext cx="60581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1600" dirty="0"/>
              <a:t>Nome: </a:t>
            </a:r>
            <a:r>
              <a:rPr lang="pt-PT" sz="1600" dirty="0">
                <a:solidFill>
                  <a:schemeClr val="bg2">
                    <a:lumMod val="10000"/>
                  </a:schemeClr>
                </a:solidFill>
              </a:rPr>
              <a:t>Diogo Filipe Alves Santos</a:t>
            </a:r>
            <a:endParaRPr lang="pt-PT" sz="1600" dirty="0"/>
          </a:p>
          <a:p>
            <a:pPr algn="just"/>
            <a:r>
              <a:rPr lang="pt-PT" sz="1600" dirty="0"/>
              <a:t>Contacto: </a:t>
            </a:r>
            <a:r>
              <a:rPr lang="pt-PT" sz="1600" dirty="0">
                <a:solidFill>
                  <a:schemeClr val="bg2">
                    <a:lumMod val="10000"/>
                  </a:schemeClr>
                </a:solidFill>
                <a:hlinkClick r:id="rId8"/>
              </a:rPr>
              <a:t>20200643@iade.pt</a:t>
            </a:r>
            <a:r>
              <a:rPr lang="pt-PT" sz="1600" dirty="0">
                <a:solidFill>
                  <a:schemeClr val="bg2">
                    <a:lumMod val="10000"/>
                  </a:schemeClr>
                </a:solidFill>
              </a:rPr>
              <a:t>  </a:t>
            </a:r>
            <a:endParaRPr lang="pt-PT" sz="1600" dirty="0"/>
          </a:p>
          <a:p>
            <a:pPr algn="just"/>
            <a:r>
              <a:rPr lang="pt-PT" sz="1600" dirty="0"/>
              <a:t>Hard Skills: </a:t>
            </a:r>
            <a:r>
              <a:rPr lang="pt-PT" sz="1600" dirty="0">
                <a:solidFill>
                  <a:schemeClr val="bg2">
                    <a:lumMod val="10000"/>
                  </a:schemeClr>
                </a:solidFill>
              </a:rPr>
              <a:t>Curso de ciências e tecnologias 12º ano</a:t>
            </a:r>
            <a:endParaRPr lang="pt-PT" sz="1600" dirty="0"/>
          </a:p>
          <a:p>
            <a:pPr algn="just"/>
            <a:r>
              <a:rPr lang="pt-PT" sz="1600" dirty="0"/>
              <a:t>Soft Skills: </a:t>
            </a:r>
            <a:r>
              <a:rPr lang="pt-PT" sz="1600" dirty="0">
                <a:solidFill>
                  <a:schemeClr val="bg2">
                    <a:lumMod val="10000"/>
                  </a:schemeClr>
                </a:solidFill>
              </a:rPr>
              <a:t>Organizado, metódico e boa capacidade de pesquisa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099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568B14F-4988-4C6F-B368-B033AC1F44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Cascais Ambiente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F985D-5040-4D4F-9E32-3E406C810D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340" y="1525604"/>
            <a:ext cx="10961319" cy="4844649"/>
          </a:xfrm>
        </p:spPr>
        <p:txBody>
          <a:bodyPr/>
          <a:lstStyle/>
          <a:p>
            <a:pPr marL="0" indent="0">
              <a:buNone/>
            </a:pPr>
            <a:r>
              <a:rPr lang="pt-PT" sz="1600" dirty="0">
                <a:solidFill>
                  <a:schemeClr val="bg2">
                    <a:lumMod val="10000"/>
                  </a:schemeClr>
                </a:solidFill>
              </a:rPr>
              <a:t>A entidade promotora Cascais Ambiente </a:t>
            </a:r>
            <a:r>
              <a:rPr lang="pt-BR" sz="1600" dirty="0">
                <a:solidFill>
                  <a:schemeClr val="bg2">
                    <a:lumMod val="10000"/>
                  </a:schemeClr>
                </a:solidFill>
              </a:rPr>
              <a:t>é a marca dos serviços prestados pela EMAC - Empresa Municipal de Ambiente de Cascais, E.M., S.A., cujo capital social é detido na sua totalidade pelo Município de Cascais. Para além dos serviços de limpeza urbana e recolha de resíduos com que iniciou a sua atividade, a Cascais Ambiente é também responsável pela gestão de espaços públicos verdes urbanos, de jogo e recreio do concelho.</a:t>
            </a:r>
            <a:endParaRPr lang="pt-PT" sz="1600" dirty="0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pt-PT" sz="1600" dirty="0">
                <a:solidFill>
                  <a:schemeClr val="bg2">
                    <a:lumMod val="10000"/>
                  </a:schemeClr>
                </a:solidFill>
              </a:rPr>
              <a:t>Objetivos do projecto:</a:t>
            </a:r>
          </a:p>
          <a:p>
            <a:r>
              <a:rPr lang="pt-PT" sz="1600" dirty="0">
                <a:solidFill>
                  <a:schemeClr val="bg2">
                    <a:lumMod val="10000"/>
                  </a:schemeClr>
                </a:solidFill>
              </a:rPr>
              <a:t>Adesão dos cidadãos do concelho à iniciativa proposta</a:t>
            </a:r>
          </a:p>
          <a:p>
            <a:r>
              <a:rPr lang="pt-PT" sz="1600" dirty="0">
                <a:solidFill>
                  <a:schemeClr val="bg2">
                    <a:lumMod val="10000"/>
                  </a:schemeClr>
                </a:solidFill>
              </a:rPr>
              <a:t>Recolha de uma quantidade considerável de lixo para a implementação do serviço</a:t>
            </a:r>
          </a:p>
          <a:p>
            <a:r>
              <a:rPr lang="pt-PT" sz="1600" dirty="0">
                <a:solidFill>
                  <a:schemeClr val="bg2">
                    <a:lumMod val="10000"/>
                  </a:schemeClr>
                </a:solidFill>
              </a:rPr>
              <a:t>Eventos realizados com sucesso e sem perigos</a:t>
            </a:r>
          </a:p>
          <a:p>
            <a:r>
              <a:rPr lang="pt-PT" sz="1600" dirty="0">
                <a:solidFill>
                  <a:schemeClr val="bg2">
                    <a:lumMod val="10000"/>
                  </a:schemeClr>
                </a:solidFill>
              </a:rPr>
              <a:t>Troca de pontos recebidos pelos utilizadores por ofertas disponibilizadas pela câmara municipal</a:t>
            </a:r>
          </a:p>
          <a:p>
            <a:endParaRPr lang="pt-PT" sz="1600" dirty="0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pt-PT" sz="1600" dirty="0">
                <a:solidFill>
                  <a:schemeClr val="bg2">
                    <a:lumMod val="10000"/>
                  </a:schemeClr>
                </a:solidFill>
              </a:rPr>
              <a:t>O projeto We Walk Green incide sobre o setor terciário da economia nacional.</a:t>
            </a:r>
          </a:p>
          <a:p>
            <a:pPr marL="0" indent="0">
              <a:buNone/>
            </a:pPr>
            <a:endParaRPr lang="pt-PT" sz="1600" dirty="0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buNone/>
            </a:pPr>
            <a:r>
              <a:rPr lang="pt-PT" sz="1600" dirty="0">
                <a:solidFill>
                  <a:schemeClr val="bg2">
                    <a:lumMod val="10000"/>
                  </a:schemeClr>
                </a:solidFill>
              </a:rPr>
              <a:t>Palavras Chave: capital social, limpeza urbana, recolha de resíduos, gestão de espaços públicos, setor terciário, economia nacional</a:t>
            </a:r>
          </a:p>
          <a:p>
            <a:endParaRPr lang="pt-PT" sz="1600" dirty="0">
              <a:solidFill>
                <a:schemeClr val="bg2">
                  <a:lumMod val="10000"/>
                </a:schemeClr>
              </a:solidFill>
            </a:endParaRPr>
          </a:p>
          <a:p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0A29A1-58F6-4F46-83D6-090F152C5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16C8ED1-D4F9-4F33-9AA6-C1BB7AAF8B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4413" y="231775"/>
            <a:ext cx="9515475" cy="409575"/>
          </a:xfrm>
        </p:spPr>
        <p:txBody>
          <a:bodyPr/>
          <a:lstStyle/>
          <a:p>
            <a:r>
              <a:rPr lang="pt-PT" dirty="0"/>
              <a:t>Apresentação da Entidade Promotora</a:t>
            </a:r>
          </a:p>
        </p:txBody>
      </p:sp>
    </p:spTree>
    <p:extLst>
      <p:ext uri="{BB962C8B-B14F-4D97-AF65-F5344CB8AC3E}">
        <p14:creationId xmlns:p14="http://schemas.microsoft.com/office/powerpoint/2010/main" val="1681564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Âmbito &amp; Objetivos do Projecto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We Walk Green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8315F4B-FD1A-4A0B-9A9D-250BC69CC8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5340" y="1457726"/>
            <a:ext cx="10961319" cy="4652578"/>
          </a:xfrm>
        </p:spPr>
        <p:txBody>
          <a:bodyPr/>
          <a:lstStyle/>
          <a:p>
            <a:r>
              <a:rPr lang="pt-BR" sz="1800" dirty="0">
                <a:solidFill>
                  <a:schemeClr val="bg2">
                    <a:lumMod val="10000"/>
                  </a:schemeClr>
                </a:solidFill>
              </a:rPr>
              <a:t>A We Walk Green é um projecto que visa a promoção da adoção de comportamentos saudáveis, combatendo assim a obesidade e principalmente o sedentarismo e solidão, que têm tido um impacto relevante na sociedade, devido à situação pandémica que globalmente temos vindo a enfrentar, para além de incentivar estes tais comportamentos/hábitos saudáveis o projeto desenvolvido tem o intuito de criar uma cultura de participação cívica e de ecoinovação, de forma a alertar as comunidades para a necessidade de maior participação e coesão social, utilizando novas abordagens dinamizadoras que promovem a entreajuda e cooperação dos membros das diversas comunidades, respeitando as normas estabelecidas pelas entidades reguladoras face ao contacto social e à pandemia COVID-19.</a:t>
            </a:r>
          </a:p>
          <a:p>
            <a:r>
              <a:rPr lang="pt-BR" sz="1800" dirty="0">
                <a:solidFill>
                  <a:schemeClr val="bg2">
                    <a:lumMod val="10000"/>
                  </a:schemeClr>
                </a:solidFill>
              </a:rPr>
              <a:t>O projeto Green Walk baseia-se na criação de eventos presenciais em que os diversos participantes realizam passeios recolhendo o lixo que encontrarem de forma a combater a poluição das zonas verdes e urbanas por onde transitarem.</a:t>
            </a:r>
            <a:endParaRPr lang="en-US" sz="18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É </a:t>
            </a:r>
            <a:r>
              <a:rPr lang="en-US" sz="1800" dirty="0" err="1">
                <a:solidFill>
                  <a:schemeClr val="bg2">
                    <a:lumMod val="10000"/>
                  </a:schemeClr>
                </a:solidFill>
              </a:rPr>
              <a:t>necessário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 para o </a:t>
            </a:r>
            <a:r>
              <a:rPr lang="en-US" sz="1800" dirty="0" err="1">
                <a:solidFill>
                  <a:schemeClr val="bg2">
                    <a:lumMod val="10000"/>
                  </a:schemeClr>
                </a:solidFill>
              </a:rPr>
              <a:t>correto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10000"/>
                  </a:schemeClr>
                </a:solidFill>
              </a:rPr>
              <a:t>funcionamento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 do projecto que </a:t>
            </a:r>
            <a:r>
              <a:rPr lang="en-US" sz="1800" dirty="0" err="1">
                <a:solidFill>
                  <a:schemeClr val="bg2">
                    <a:lumMod val="10000"/>
                  </a:schemeClr>
                </a:solidFill>
              </a:rPr>
              <a:t>haja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10000"/>
                  </a:schemeClr>
                </a:solidFill>
              </a:rPr>
              <a:t>uma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10000"/>
                  </a:schemeClr>
                </a:solidFill>
              </a:rPr>
              <a:t>recolha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10000"/>
                  </a:schemeClr>
                </a:solidFill>
              </a:rPr>
              <a:t>mínima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10000"/>
                  </a:schemeClr>
                </a:solidFill>
              </a:rPr>
              <a:t>aceitável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 de </a:t>
            </a:r>
            <a:r>
              <a:rPr lang="en-US" sz="1800" dirty="0" err="1">
                <a:solidFill>
                  <a:schemeClr val="bg2">
                    <a:lumMod val="10000"/>
                  </a:schemeClr>
                </a:solidFill>
              </a:rPr>
              <a:t>lixo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 por </a:t>
            </a:r>
            <a:r>
              <a:rPr lang="en-US" sz="1800" dirty="0" err="1">
                <a:solidFill>
                  <a:schemeClr val="bg2">
                    <a:lumMod val="10000"/>
                  </a:schemeClr>
                </a:solidFill>
              </a:rPr>
              <a:t>passeio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 e a </a:t>
            </a:r>
            <a:r>
              <a:rPr lang="en-US" sz="1800" dirty="0" err="1">
                <a:solidFill>
                  <a:schemeClr val="bg2">
                    <a:lumMod val="10000"/>
                  </a:schemeClr>
                </a:solidFill>
              </a:rPr>
              <a:t>inscrição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/</a:t>
            </a:r>
            <a:r>
              <a:rPr lang="en-US" sz="1800" dirty="0" err="1">
                <a:solidFill>
                  <a:schemeClr val="bg2">
                    <a:lumMod val="10000"/>
                  </a:schemeClr>
                </a:solidFill>
              </a:rPr>
              <a:t>adesão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 de um </a:t>
            </a:r>
            <a:r>
              <a:rPr lang="en-US" sz="1800" dirty="0" err="1">
                <a:solidFill>
                  <a:schemeClr val="bg2">
                    <a:lumMod val="10000"/>
                  </a:schemeClr>
                </a:solidFill>
              </a:rPr>
              <a:t>número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10000"/>
                  </a:schemeClr>
                </a:solidFill>
              </a:rPr>
              <a:t>suficiente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 de </a:t>
            </a:r>
            <a:r>
              <a:rPr lang="en-US" sz="1800" dirty="0" err="1">
                <a:solidFill>
                  <a:schemeClr val="bg2">
                    <a:lumMod val="10000"/>
                  </a:schemeClr>
                </a:solidFill>
              </a:rPr>
              <a:t>utilizadores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 para a </a:t>
            </a:r>
            <a:r>
              <a:rPr lang="en-US" sz="1800" dirty="0" err="1">
                <a:solidFill>
                  <a:schemeClr val="bg2">
                    <a:lumMod val="10000"/>
                  </a:schemeClr>
                </a:solidFill>
              </a:rPr>
              <a:t>realização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 de </a:t>
            </a:r>
            <a:r>
              <a:rPr lang="en-US" sz="1800" dirty="0" err="1">
                <a:solidFill>
                  <a:schemeClr val="bg2">
                    <a:lumMod val="10000"/>
                  </a:schemeClr>
                </a:solidFill>
              </a:rPr>
              <a:t>cada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2">
                    <a:lumMod val="10000"/>
                  </a:schemeClr>
                </a:solidFill>
              </a:rPr>
              <a:t>evento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. </a:t>
            </a:r>
            <a:endParaRPr lang="pt-BR" sz="18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868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111CF6-AE46-4D79-905A-2743A30778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Introdução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CA631991-BD34-4C70-81EC-356AF0441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A68B29-F33E-4305-BC9E-97F10043E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535" y="1046107"/>
            <a:ext cx="1209675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B1A7CF7-427A-4F3F-9F5E-A08FA0F96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664" y="962025"/>
            <a:ext cx="2295525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93BCD6D-331F-49EC-862B-47ADB8E45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061" y="3853806"/>
            <a:ext cx="932770" cy="93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B0F21043-265C-48F2-AFDF-AA53A879487B}"/>
              </a:ext>
            </a:extLst>
          </p:cNvPr>
          <p:cNvSpPr txBox="1"/>
          <p:nvPr/>
        </p:nvSpPr>
        <p:spPr>
          <a:xfrm>
            <a:off x="4421728" y="4786576"/>
            <a:ext cx="2689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u="none" strike="noStrike" dirty="0">
                <a:solidFill>
                  <a:srgbClr val="F59100"/>
                </a:solidFill>
                <a:effectLst/>
                <a:latin typeface="Trebuchet MS" panose="020B0603020202020204" pitchFamily="34" charset="0"/>
              </a:rPr>
              <a:t>Reinventar o mercado</a:t>
            </a:r>
            <a:endParaRPr lang="pt-PT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87E1165-02E7-4D08-92E2-7C72BAC80D3F}"/>
              </a:ext>
            </a:extLst>
          </p:cNvPr>
          <p:cNvSpPr txBox="1"/>
          <p:nvPr/>
        </p:nvSpPr>
        <p:spPr>
          <a:xfrm>
            <a:off x="3047082" y="5696651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b="1" i="1" dirty="0">
                <a:solidFill>
                  <a:srgbClr val="8CCF26"/>
                </a:solidFill>
                <a:effectLst/>
                <a:latin typeface="Trebuchet MS" panose="020B0603020202020204" pitchFamily="34" charset="0"/>
              </a:rPr>
              <a:t>Joana				                </a:t>
            </a:r>
            <a:r>
              <a:rPr lang="pt-PT" b="1" i="1" dirty="0">
                <a:solidFill>
                  <a:schemeClr val="accent6">
                    <a:lumMod val="75000"/>
                  </a:schemeClr>
                </a:solidFill>
                <a:effectLst/>
                <a:latin typeface="Trebuchet MS" panose="020B0603020202020204" pitchFamily="34" charset="0"/>
              </a:rPr>
              <a:t>António</a:t>
            </a:r>
            <a:endParaRPr lang="pt-PT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754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DE8BD-14B5-4FC0-8D6A-AA565ED0DB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Introdução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29CBEF-315D-46F2-A12C-DB89ACF89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782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CE712D-0F69-4C34-948B-B62A3EDA29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Diagrama de Contexto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BEA253DD-DCE5-4F88-BC37-F728F6615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430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1C5CA4-64C0-4077-958C-4770A5D912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Lista de Atores e Enabling Systems</a:t>
            </a: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0B8714F-DE56-42AD-ADE0-91389F17A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6" name="Tabela 6">
            <a:extLst>
              <a:ext uri="{FF2B5EF4-FFF2-40B4-BE49-F238E27FC236}">
                <a16:creationId xmlns:a16="http://schemas.microsoft.com/office/drawing/2014/main" id="{62756F26-2B26-40CE-B656-3C394C0E6C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496920"/>
              </p:ext>
            </p:extLst>
          </p:nvPr>
        </p:nvGraphicFramePr>
        <p:xfrm>
          <a:off x="1266940" y="1678134"/>
          <a:ext cx="8738822" cy="235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369">
                  <a:extLst>
                    <a:ext uri="{9D8B030D-6E8A-4147-A177-3AD203B41FA5}">
                      <a16:colId xmlns:a16="http://schemas.microsoft.com/office/drawing/2014/main" val="636235808"/>
                    </a:ext>
                  </a:extLst>
                </a:gridCol>
                <a:gridCol w="1812253">
                  <a:extLst>
                    <a:ext uri="{9D8B030D-6E8A-4147-A177-3AD203B41FA5}">
                      <a16:colId xmlns:a16="http://schemas.microsoft.com/office/drawing/2014/main" val="3294302098"/>
                    </a:ext>
                  </a:extLst>
                </a:gridCol>
                <a:gridCol w="5759200">
                  <a:extLst>
                    <a:ext uri="{9D8B030D-6E8A-4147-A177-3AD203B41FA5}">
                      <a16:colId xmlns:a16="http://schemas.microsoft.com/office/drawing/2014/main" val="22192666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Atores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Roles/Funções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399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GUI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Voluntários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 principal objetivo deste utilizador é inscrever se em eventos. Este receberá dados sobre os mesmos, ou seja, a sua localização e o roteiro. Irá também ser informado sobre os pontos que pode obter em cada passeio.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253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GUI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Coordenador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Encarrega-se de organizar o roteiro e de supervisionar o estado físico dos participantes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0184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GUI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Administrador de Sistema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Este realiza a manutenção do sistema e verifica os logs.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396989"/>
                  </a:ext>
                </a:extLst>
              </a:tr>
            </a:tbl>
          </a:graphicData>
        </a:graphic>
      </p:graphicFrame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44D3D476-4EC5-4684-A5DE-1D1CD666E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083467"/>
              </p:ext>
            </p:extLst>
          </p:nvPr>
        </p:nvGraphicFramePr>
        <p:xfrm>
          <a:off x="1266940" y="4369459"/>
          <a:ext cx="8738822" cy="1393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8968">
                  <a:extLst>
                    <a:ext uri="{9D8B030D-6E8A-4147-A177-3AD203B41FA5}">
                      <a16:colId xmlns:a16="http://schemas.microsoft.com/office/drawing/2014/main" val="3921378558"/>
                    </a:ext>
                  </a:extLst>
                </a:gridCol>
                <a:gridCol w="6799854">
                  <a:extLst>
                    <a:ext uri="{9D8B030D-6E8A-4147-A177-3AD203B41FA5}">
                      <a16:colId xmlns:a16="http://schemas.microsoft.com/office/drawing/2014/main" val="830806322"/>
                    </a:ext>
                  </a:extLst>
                </a:gridCol>
              </a:tblGrid>
              <a:tr h="307667">
                <a:tc>
                  <a:txBody>
                    <a:bodyPr/>
                    <a:lstStyle/>
                    <a:p>
                      <a:pPr algn="ctr"/>
                      <a:r>
                        <a:rPr lang="pt-PT" sz="1600" dirty="0" err="1"/>
                        <a:t>Enabling</a:t>
                      </a:r>
                      <a:r>
                        <a:rPr lang="pt-PT" sz="1600" dirty="0"/>
                        <a:t> </a:t>
                      </a:r>
                      <a:r>
                        <a:rPr lang="pt-PT" sz="1600" dirty="0" err="1"/>
                        <a:t>System</a:t>
                      </a:r>
                      <a:endParaRPr lang="pt-P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600" dirty="0"/>
                        <a:t>Descrição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49993"/>
                  </a:ext>
                </a:extLst>
              </a:tr>
              <a:tr h="540336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Dispositivo de Acesso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Entidade responsável por habilitar ao utilizador acesso e interação com a nossa plataforma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6479231"/>
                  </a:ext>
                </a:extLst>
              </a:tr>
              <a:tr h="419447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Host</a:t>
                      </a:r>
                      <a:endParaRPr lang="pt-PT" sz="1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PT" sz="1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 </a:t>
                      </a:r>
                      <a:r>
                        <a:rPr lang="pt-PT" sz="14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host</a:t>
                      </a:r>
                      <a:r>
                        <a:rPr lang="pt-PT" sz="1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é o dispositivo que permite a nossa plataforma estar num network. Isto inclui os nossos servidores e transmissão de dados entre serviços e aplicações.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2124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6237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F74BB-229F-4008-836F-A853A34FD2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Lista de processos de negócio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3883DD-7776-4BDD-93E5-B704D4F9C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51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aureate">
      <a:dk1>
        <a:srgbClr val="DE3831"/>
      </a:dk1>
      <a:lt1>
        <a:sysClr val="window" lastClr="FFFFFF"/>
      </a:lt1>
      <a:dk2>
        <a:srgbClr val="DE3831"/>
      </a:dk2>
      <a:lt2>
        <a:srgbClr val="E7E6E6"/>
      </a:lt2>
      <a:accent1>
        <a:srgbClr val="EB5D13"/>
      </a:accent1>
      <a:accent2>
        <a:srgbClr val="F59100"/>
      </a:accent2>
      <a:accent3>
        <a:srgbClr val="A10E2F"/>
      </a:accent3>
      <a:accent4>
        <a:srgbClr val="40ACB6"/>
      </a:accent4>
      <a:accent5>
        <a:srgbClr val="706F6F"/>
      </a:accent5>
      <a:accent6>
        <a:srgbClr val="3363AC"/>
      </a:accent6>
      <a:hlink>
        <a:srgbClr val="0563C1"/>
      </a:hlink>
      <a:folHlink>
        <a:srgbClr val="954F72"/>
      </a:folHlink>
    </a:clrScheme>
    <a:fontScheme name="Instalación integrada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2081</TotalTime>
  <Words>682</Words>
  <Application>Microsoft Office PowerPoint</Application>
  <PresentationFormat>Widescreen</PresentationFormat>
  <Paragraphs>81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Trebuchet MS</vt:lpstr>
      <vt:lpstr>Verdana</vt:lpstr>
      <vt:lpstr>Office Theme</vt:lpstr>
      <vt:lpstr>P02: WWG</vt:lpstr>
      <vt:lpstr>Equipa de projecto</vt:lpstr>
      <vt:lpstr>Apresentação da Entidade Promotora</vt:lpstr>
      <vt:lpstr>Âmbito &amp; Objetivos do Projecto</vt:lpstr>
      <vt:lpstr>Introdução</vt:lpstr>
      <vt:lpstr>Introdução</vt:lpstr>
      <vt:lpstr>Diagrama de Contexto</vt:lpstr>
      <vt:lpstr>Lista de Atores e Enabling Systems</vt:lpstr>
      <vt:lpstr>Lista de processos de negócio</vt:lpstr>
      <vt:lpstr>Lista de processos de negócio</vt:lpstr>
      <vt:lpstr>Lista de processos de negócio</vt:lpstr>
      <vt:lpstr>Diagrama de Colaboração</vt:lpstr>
      <vt:lpstr>Sprint Retrospective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Yaiza Díaz</dc:creator>
  <cp:lastModifiedBy>Diogo Santos</cp:lastModifiedBy>
  <cp:revision>227</cp:revision>
  <dcterms:created xsi:type="dcterms:W3CDTF">2017-01-02T11:35:00Z</dcterms:created>
  <dcterms:modified xsi:type="dcterms:W3CDTF">2021-10-24T22:48:53Z</dcterms:modified>
</cp:coreProperties>
</file>